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9" r:id="rId12"/>
    <p:sldId id="270" r:id="rId13"/>
    <p:sldId id="271" r:id="rId14"/>
    <p:sldId id="272" r:id="rId15"/>
    <p:sldId id="273" r:id="rId16"/>
    <p:sldId id="265" r:id="rId17"/>
    <p:sldId id="275" r:id="rId18"/>
    <p:sldId id="276" r:id="rId19"/>
    <p:sldId id="277" r:id="rId20"/>
    <p:sldId id="278" r:id="rId21"/>
    <p:sldId id="266" r:id="rId22"/>
    <p:sldId id="279" r:id="rId23"/>
    <p:sldId id="280" r:id="rId24"/>
    <p:sldId id="281" r:id="rId25"/>
    <p:sldId id="268" r:id="rId26"/>
    <p:sldId id="282" r:id="rId27"/>
    <p:sldId id="284" r:id="rId28"/>
    <p:sldId id="283" r:id="rId29"/>
    <p:sldId id="285" r:id="rId30"/>
    <p:sldId id="286" r:id="rId31"/>
    <p:sldId id="267" r:id="rId32"/>
    <p:sldId id="287" r:id="rId33"/>
    <p:sldId id="288" r:id="rId34"/>
    <p:sldId id="289" r:id="rId35"/>
    <p:sldId id="290" r:id="rId36"/>
    <p:sldId id="291" r:id="rId37"/>
    <p:sldId id="292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8" r:id="rId72"/>
    <p:sldId id="331" r:id="rId73"/>
    <p:sldId id="329" r:id="rId74"/>
    <p:sldId id="330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40" r:id="rId83"/>
    <p:sldId id="342" r:id="rId84"/>
    <p:sldId id="343" r:id="rId85"/>
    <p:sldId id="344" r:id="rId86"/>
    <p:sldId id="345" r:id="rId87"/>
    <p:sldId id="347" r:id="rId88"/>
    <p:sldId id="346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86395"/>
  </p:normalViewPr>
  <p:slideViewPr>
    <p:cSldViewPr snapToGrid="0" snapToObjects="1">
      <p:cViewPr varScale="1">
        <p:scale>
          <a:sx n="104" d="100"/>
          <a:sy n="104" d="100"/>
        </p:scale>
        <p:origin x="232" y="7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viewProps" Target="viewProp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CA83A4-8DA8-4EF0-95EC-944C3E5DB2C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79BF97-8DA9-4027-ACAB-4020DA8E303A}">
      <dgm:prSet/>
      <dgm:spPr/>
      <dgm:t>
        <a:bodyPr/>
        <a:lstStyle/>
        <a:p>
          <a:r>
            <a:rPr lang="ru-RU" b="1"/>
            <a:t>Код повинен стати чистішим.</a:t>
          </a:r>
          <a:endParaRPr lang="en-US"/>
        </a:p>
      </dgm:t>
    </dgm:pt>
    <dgm:pt modelId="{90C9E527-DBD3-4D0F-A8B6-F19220CB7728}" type="parTrans" cxnId="{254668FB-0070-426A-8C7F-BE8464AD4E7D}">
      <dgm:prSet/>
      <dgm:spPr/>
      <dgm:t>
        <a:bodyPr/>
        <a:lstStyle/>
        <a:p>
          <a:endParaRPr lang="en-US"/>
        </a:p>
      </dgm:t>
    </dgm:pt>
    <dgm:pt modelId="{99F43A5A-10C4-46DB-9372-DFDE0DA7270A}" type="sibTrans" cxnId="{254668FB-0070-426A-8C7F-BE8464AD4E7D}">
      <dgm:prSet/>
      <dgm:spPr/>
      <dgm:t>
        <a:bodyPr/>
        <a:lstStyle/>
        <a:p>
          <a:endParaRPr lang="en-US"/>
        </a:p>
      </dgm:t>
    </dgm:pt>
    <dgm:pt modelId="{007E70AD-02FE-44B0-8369-E7BB9FE87B97}">
      <dgm:prSet/>
      <dgm:spPr/>
      <dgm:t>
        <a:bodyPr/>
        <a:lstStyle/>
        <a:p>
          <a:r>
            <a:rPr lang="ru-RU" b="1"/>
            <a:t>В процесі рефакторингу НЕ створюється нова функціональність.</a:t>
          </a:r>
          <a:endParaRPr lang="en-US"/>
        </a:p>
      </dgm:t>
    </dgm:pt>
    <dgm:pt modelId="{6AD6593E-8EBD-4386-9C6A-BEEEFB07A93F}" type="parTrans" cxnId="{43B5A9EC-F72C-4EB1-8FE1-6AAA226E851C}">
      <dgm:prSet/>
      <dgm:spPr/>
      <dgm:t>
        <a:bodyPr/>
        <a:lstStyle/>
        <a:p>
          <a:endParaRPr lang="en-US"/>
        </a:p>
      </dgm:t>
    </dgm:pt>
    <dgm:pt modelId="{C80D1330-A236-4928-8BE4-FC3B55FD2B12}" type="sibTrans" cxnId="{43B5A9EC-F72C-4EB1-8FE1-6AAA226E851C}">
      <dgm:prSet/>
      <dgm:spPr/>
      <dgm:t>
        <a:bodyPr/>
        <a:lstStyle/>
        <a:p>
          <a:endParaRPr lang="en-US"/>
        </a:p>
      </dgm:t>
    </dgm:pt>
    <dgm:pt modelId="{090AB8DF-AD9A-4947-8525-D63BD8FBEBDE}">
      <dgm:prSet/>
      <dgm:spPr/>
      <dgm:t>
        <a:bodyPr/>
        <a:lstStyle/>
        <a:p>
          <a:r>
            <a:rPr lang="ru-RU" b="1"/>
            <a:t>Всі існуючі тести повинні успішно проходити.</a:t>
          </a:r>
          <a:endParaRPr lang="en-US"/>
        </a:p>
      </dgm:t>
    </dgm:pt>
    <dgm:pt modelId="{3AB474A5-6A0B-494A-8687-51438B5281EE}" type="parTrans" cxnId="{FB7F41BE-A1A3-431D-94F5-FD4A5CFEC1BB}">
      <dgm:prSet/>
      <dgm:spPr/>
      <dgm:t>
        <a:bodyPr/>
        <a:lstStyle/>
        <a:p>
          <a:endParaRPr lang="en-US"/>
        </a:p>
      </dgm:t>
    </dgm:pt>
    <dgm:pt modelId="{DB6C1627-29AA-46CC-B5F8-2013D6CFC3AE}" type="sibTrans" cxnId="{FB7F41BE-A1A3-431D-94F5-FD4A5CFEC1BB}">
      <dgm:prSet/>
      <dgm:spPr/>
      <dgm:t>
        <a:bodyPr/>
        <a:lstStyle/>
        <a:p>
          <a:endParaRPr lang="en-US"/>
        </a:p>
      </dgm:t>
    </dgm:pt>
    <dgm:pt modelId="{1FF1D4DD-030E-574F-9FD4-C3368C14EE5D}" type="pres">
      <dgm:prSet presAssocID="{93CA83A4-8DA8-4EF0-95EC-944C3E5DB2CF}" presName="outerComposite" presStyleCnt="0">
        <dgm:presLayoutVars>
          <dgm:chMax val="5"/>
          <dgm:dir/>
          <dgm:resizeHandles val="exact"/>
        </dgm:presLayoutVars>
      </dgm:prSet>
      <dgm:spPr/>
    </dgm:pt>
    <dgm:pt modelId="{C8C57C13-1769-9E4E-BF00-F168BC4F238C}" type="pres">
      <dgm:prSet presAssocID="{93CA83A4-8DA8-4EF0-95EC-944C3E5DB2CF}" presName="dummyMaxCanvas" presStyleCnt="0">
        <dgm:presLayoutVars/>
      </dgm:prSet>
      <dgm:spPr/>
    </dgm:pt>
    <dgm:pt modelId="{BDAFD7E4-FB37-BB48-8923-60E6942423C5}" type="pres">
      <dgm:prSet presAssocID="{93CA83A4-8DA8-4EF0-95EC-944C3E5DB2CF}" presName="ThreeNodes_1" presStyleLbl="node1" presStyleIdx="0" presStyleCnt="3">
        <dgm:presLayoutVars>
          <dgm:bulletEnabled val="1"/>
        </dgm:presLayoutVars>
      </dgm:prSet>
      <dgm:spPr/>
    </dgm:pt>
    <dgm:pt modelId="{06157E80-FFF4-324C-BA56-C2FA42A9472E}" type="pres">
      <dgm:prSet presAssocID="{93CA83A4-8DA8-4EF0-95EC-944C3E5DB2CF}" presName="ThreeNodes_2" presStyleLbl="node1" presStyleIdx="1" presStyleCnt="3">
        <dgm:presLayoutVars>
          <dgm:bulletEnabled val="1"/>
        </dgm:presLayoutVars>
      </dgm:prSet>
      <dgm:spPr/>
    </dgm:pt>
    <dgm:pt modelId="{191BA70A-B15A-284A-A5F4-73511C03EB8C}" type="pres">
      <dgm:prSet presAssocID="{93CA83A4-8DA8-4EF0-95EC-944C3E5DB2CF}" presName="ThreeNodes_3" presStyleLbl="node1" presStyleIdx="2" presStyleCnt="3">
        <dgm:presLayoutVars>
          <dgm:bulletEnabled val="1"/>
        </dgm:presLayoutVars>
      </dgm:prSet>
      <dgm:spPr/>
    </dgm:pt>
    <dgm:pt modelId="{1D304491-373F-DD4D-9FE7-DBAA5A19A0C0}" type="pres">
      <dgm:prSet presAssocID="{93CA83A4-8DA8-4EF0-95EC-944C3E5DB2CF}" presName="ThreeConn_1-2" presStyleLbl="fgAccFollowNode1" presStyleIdx="0" presStyleCnt="2">
        <dgm:presLayoutVars>
          <dgm:bulletEnabled val="1"/>
        </dgm:presLayoutVars>
      </dgm:prSet>
      <dgm:spPr/>
    </dgm:pt>
    <dgm:pt modelId="{522543CA-CD01-6240-8E1A-30D8EAA749A5}" type="pres">
      <dgm:prSet presAssocID="{93CA83A4-8DA8-4EF0-95EC-944C3E5DB2CF}" presName="ThreeConn_2-3" presStyleLbl="fgAccFollowNode1" presStyleIdx="1" presStyleCnt="2">
        <dgm:presLayoutVars>
          <dgm:bulletEnabled val="1"/>
        </dgm:presLayoutVars>
      </dgm:prSet>
      <dgm:spPr/>
    </dgm:pt>
    <dgm:pt modelId="{1573171E-06AD-544E-87E1-7B25B91E3350}" type="pres">
      <dgm:prSet presAssocID="{93CA83A4-8DA8-4EF0-95EC-944C3E5DB2CF}" presName="ThreeNodes_1_text" presStyleLbl="node1" presStyleIdx="2" presStyleCnt="3">
        <dgm:presLayoutVars>
          <dgm:bulletEnabled val="1"/>
        </dgm:presLayoutVars>
      </dgm:prSet>
      <dgm:spPr/>
    </dgm:pt>
    <dgm:pt modelId="{11A47E29-0D4B-E949-A154-5CF7BC433F01}" type="pres">
      <dgm:prSet presAssocID="{93CA83A4-8DA8-4EF0-95EC-944C3E5DB2CF}" presName="ThreeNodes_2_text" presStyleLbl="node1" presStyleIdx="2" presStyleCnt="3">
        <dgm:presLayoutVars>
          <dgm:bulletEnabled val="1"/>
        </dgm:presLayoutVars>
      </dgm:prSet>
      <dgm:spPr/>
    </dgm:pt>
    <dgm:pt modelId="{0953609E-D8C9-B74B-B6C5-19233C457C24}" type="pres">
      <dgm:prSet presAssocID="{93CA83A4-8DA8-4EF0-95EC-944C3E5DB2C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4A7AB2D-8A93-9B4A-8B20-DD38CDD6E7D2}" type="presOf" srcId="{007E70AD-02FE-44B0-8369-E7BB9FE87B97}" destId="{11A47E29-0D4B-E949-A154-5CF7BC433F01}" srcOrd="1" destOrd="0" presId="urn:microsoft.com/office/officeart/2005/8/layout/vProcess5"/>
    <dgm:cxn modelId="{561FD730-C2CE-8243-8930-2FC096122EBE}" type="presOf" srcId="{C80D1330-A236-4928-8BE4-FC3B55FD2B12}" destId="{522543CA-CD01-6240-8E1A-30D8EAA749A5}" srcOrd="0" destOrd="0" presId="urn:microsoft.com/office/officeart/2005/8/layout/vProcess5"/>
    <dgm:cxn modelId="{D53FE134-B020-FF41-8F3B-0EAED68BFE11}" type="presOf" srcId="{93CA83A4-8DA8-4EF0-95EC-944C3E5DB2CF}" destId="{1FF1D4DD-030E-574F-9FD4-C3368C14EE5D}" srcOrd="0" destOrd="0" presId="urn:microsoft.com/office/officeart/2005/8/layout/vProcess5"/>
    <dgm:cxn modelId="{3A43A244-57EF-6C40-A1D2-5C9EE3B0E515}" type="presOf" srcId="{007E70AD-02FE-44B0-8369-E7BB9FE87B97}" destId="{06157E80-FFF4-324C-BA56-C2FA42A9472E}" srcOrd="0" destOrd="0" presId="urn:microsoft.com/office/officeart/2005/8/layout/vProcess5"/>
    <dgm:cxn modelId="{AC811E8D-313F-2E44-AAB8-3C8705E14977}" type="presOf" srcId="{4B79BF97-8DA9-4027-ACAB-4020DA8E303A}" destId="{BDAFD7E4-FB37-BB48-8923-60E6942423C5}" srcOrd="0" destOrd="0" presId="urn:microsoft.com/office/officeart/2005/8/layout/vProcess5"/>
    <dgm:cxn modelId="{2D9695A7-F414-A744-9243-362E397019EA}" type="presOf" srcId="{4B79BF97-8DA9-4027-ACAB-4020DA8E303A}" destId="{1573171E-06AD-544E-87E1-7B25B91E3350}" srcOrd="1" destOrd="0" presId="urn:microsoft.com/office/officeart/2005/8/layout/vProcess5"/>
    <dgm:cxn modelId="{FB7F41BE-A1A3-431D-94F5-FD4A5CFEC1BB}" srcId="{93CA83A4-8DA8-4EF0-95EC-944C3E5DB2CF}" destId="{090AB8DF-AD9A-4947-8525-D63BD8FBEBDE}" srcOrd="2" destOrd="0" parTransId="{3AB474A5-6A0B-494A-8687-51438B5281EE}" sibTransId="{DB6C1627-29AA-46CC-B5F8-2013D6CFC3AE}"/>
    <dgm:cxn modelId="{601EB2BE-8F43-0746-B20D-D650AF61A885}" type="presOf" srcId="{99F43A5A-10C4-46DB-9372-DFDE0DA7270A}" destId="{1D304491-373F-DD4D-9FE7-DBAA5A19A0C0}" srcOrd="0" destOrd="0" presId="urn:microsoft.com/office/officeart/2005/8/layout/vProcess5"/>
    <dgm:cxn modelId="{E421A0D7-0C2E-7442-A1EA-69F9CC952A7B}" type="presOf" srcId="{090AB8DF-AD9A-4947-8525-D63BD8FBEBDE}" destId="{0953609E-D8C9-B74B-B6C5-19233C457C24}" srcOrd="1" destOrd="0" presId="urn:microsoft.com/office/officeart/2005/8/layout/vProcess5"/>
    <dgm:cxn modelId="{43B5A9EC-F72C-4EB1-8FE1-6AAA226E851C}" srcId="{93CA83A4-8DA8-4EF0-95EC-944C3E5DB2CF}" destId="{007E70AD-02FE-44B0-8369-E7BB9FE87B97}" srcOrd="1" destOrd="0" parTransId="{6AD6593E-8EBD-4386-9C6A-BEEEFB07A93F}" sibTransId="{C80D1330-A236-4928-8BE4-FC3B55FD2B12}"/>
    <dgm:cxn modelId="{C81B76F3-8F58-6F4F-9004-536E4B228A4C}" type="presOf" srcId="{090AB8DF-AD9A-4947-8525-D63BD8FBEBDE}" destId="{191BA70A-B15A-284A-A5F4-73511C03EB8C}" srcOrd="0" destOrd="0" presId="urn:microsoft.com/office/officeart/2005/8/layout/vProcess5"/>
    <dgm:cxn modelId="{254668FB-0070-426A-8C7F-BE8464AD4E7D}" srcId="{93CA83A4-8DA8-4EF0-95EC-944C3E5DB2CF}" destId="{4B79BF97-8DA9-4027-ACAB-4020DA8E303A}" srcOrd="0" destOrd="0" parTransId="{90C9E527-DBD3-4D0F-A8B6-F19220CB7728}" sibTransId="{99F43A5A-10C4-46DB-9372-DFDE0DA7270A}"/>
    <dgm:cxn modelId="{1CFBF0DE-0AB5-E14D-A6C6-431A1E3B25B5}" type="presParOf" srcId="{1FF1D4DD-030E-574F-9FD4-C3368C14EE5D}" destId="{C8C57C13-1769-9E4E-BF00-F168BC4F238C}" srcOrd="0" destOrd="0" presId="urn:microsoft.com/office/officeart/2005/8/layout/vProcess5"/>
    <dgm:cxn modelId="{94F7F94A-CB35-3E4A-B8F7-F7EC3D48C22E}" type="presParOf" srcId="{1FF1D4DD-030E-574F-9FD4-C3368C14EE5D}" destId="{BDAFD7E4-FB37-BB48-8923-60E6942423C5}" srcOrd="1" destOrd="0" presId="urn:microsoft.com/office/officeart/2005/8/layout/vProcess5"/>
    <dgm:cxn modelId="{96081E26-4EDD-FE42-807E-4E2663B5A251}" type="presParOf" srcId="{1FF1D4DD-030E-574F-9FD4-C3368C14EE5D}" destId="{06157E80-FFF4-324C-BA56-C2FA42A9472E}" srcOrd="2" destOrd="0" presId="urn:microsoft.com/office/officeart/2005/8/layout/vProcess5"/>
    <dgm:cxn modelId="{4DFC3A10-7140-2848-9CB5-377764A4C624}" type="presParOf" srcId="{1FF1D4DD-030E-574F-9FD4-C3368C14EE5D}" destId="{191BA70A-B15A-284A-A5F4-73511C03EB8C}" srcOrd="3" destOrd="0" presId="urn:microsoft.com/office/officeart/2005/8/layout/vProcess5"/>
    <dgm:cxn modelId="{F9565D1C-D70A-7945-A2E7-8F8116FD21E2}" type="presParOf" srcId="{1FF1D4DD-030E-574F-9FD4-C3368C14EE5D}" destId="{1D304491-373F-DD4D-9FE7-DBAA5A19A0C0}" srcOrd="4" destOrd="0" presId="urn:microsoft.com/office/officeart/2005/8/layout/vProcess5"/>
    <dgm:cxn modelId="{95ABCB1F-61E4-AA47-AF84-7447552DE314}" type="presParOf" srcId="{1FF1D4DD-030E-574F-9FD4-C3368C14EE5D}" destId="{522543CA-CD01-6240-8E1A-30D8EAA749A5}" srcOrd="5" destOrd="0" presId="urn:microsoft.com/office/officeart/2005/8/layout/vProcess5"/>
    <dgm:cxn modelId="{53A0DE6A-1A2F-CF41-A0C7-4AA78FB290EA}" type="presParOf" srcId="{1FF1D4DD-030E-574F-9FD4-C3368C14EE5D}" destId="{1573171E-06AD-544E-87E1-7B25B91E3350}" srcOrd="6" destOrd="0" presId="urn:microsoft.com/office/officeart/2005/8/layout/vProcess5"/>
    <dgm:cxn modelId="{8C7E3135-1979-CF4E-80AB-322B41187106}" type="presParOf" srcId="{1FF1D4DD-030E-574F-9FD4-C3368C14EE5D}" destId="{11A47E29-0D4B-E949-A154-5CF7BC433F01}" srcOrd="7" destOrd="0" presId="urn:microsoft.com/office/officeart/2005/8/layout/vProcess5"/>
    <dgm:cxn modelId="{CEEF95CE-1D88-6F45-AB97-6D17A9B98A40}" type="presParOf" srcId="{1FF1D4DD-030E-574F-9FD4-C3368C14EE5D}" destId="{0953609E-D8C9-B74B-B6C5-19233C457C2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FD7E4-FB37-BB48-8923-60E6942423C5}">
      <dsp:nvSpPr>
        <dsp:cNvPr id="0" name=""/>
        <dsp:cNvSpPr/>
      </dsp:nvSpPr>
      <dsp:spPr>
        <a:xfrm>
          <a:off x="0" y="0"/>
          <a:ext cx="9261064" cy="1021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Код повинен стати чистішим.</a:t>
          </a:r>
          <a:endParaRPr lang="en-US" sz="2600" kern="1200"/>
        </a:p>
      </dsp:txBody>
      <dsp:txXfrm>
        <a:off x="29912" y="29912"/>
        <a:ext cx="8159021" cy="961459"/>
      </dsp:txXfrm>
    </dsp:sp>
    <dsp:sp modelId="{06157E80-FFF4-324C-BA56-C2FA42A9472E}">
      <dsp:nvSpPr>
        <dsp:cNvPr id="0" name=""/>
        <dsp:cNvSpPr/>
      </dsp:nvSpPr>
      <dsp:spPr>
        <a:xfrm>
          <a:off x="817152" y="1191496"/>
          <a:ext cx="9261064" cy="1021283"/>
        </a:xfrm>
        <a:prstGeom prst="roundRect">
          <a:avLst>
            <a:gd name="adj" fmla="val 10000"/>
          </a:avLst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В процесі рефакторингу НЕ створюється нова функціональність.</a:t>
          </a:r>
          <a:endParaRPr lang="en-US" sz="2600" kern="1200"/>
        </a:p>
      </dsp:txBody>
      <dsp:txXfrm>
        <a:off x="847064" y="1221408"/>
        <a:ext cx="7720253" cy="961459"/>
      </dsp:txXfrm>
    </dsp:sp>
    <dsp:sp modelId="{191BA70A-B15A-284A-A5F4-73511C03EB8C}">
      <dsp:nvSpPr>
        <dsp:cNvPr id="0" name=""/>
        <dsp:cNvSpPr/>
      </dsp:nvSpPr>
      <dsp:spPr>
        <a:xfrm>
          <a:off x="1634305" y="2382993"/>
          <a:ext cx="9261064" cy="1021283"/>
        </a:xfrm>
        <a:prstGeom prst="roundRect">
          <a:avLst>
            <a:gd name="adj" fmla="val 10000"/>
          </a:avLst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Всі існуючі тести повинні успішно проходити.</a:t>
          </a:r>
          <a:endParaRPr lang="en-US" sz="2600" kern="1200"/>
        </a:p>
      </dsp:txBody>
      <dsp:txXfrm>
        <a:off x="1664217" y="2412905"/>
        <a:ext cx="7720253" cy="961459"/>
      </dsp:txXfrm>
    </dsp:sp>
    <dsp:sp modelId="{1D304491-373F-DD4D-9FE7-DBAA5A19A0C0}">
      <dsp:nvSpPr>
        <dsp:cNvPr id="0" name=""/>
        <dsp:cNvSpPr/>
      </dsp:nvSpPr>
      <dsp:spPr>
        <a:xfrm>
          <a:off x="8597230" y="774473"/>
          <a:ext cx="663834" cy="663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746593" y="774473"/>
        <a:ext cx="365108" cy="499535"/>
      </dsp:txXfrm>
    </dsp:sp>
    <dsp:sp modelId="{522543CA-CD01-6240-8E1A-30D8EAA749A5}">
      <dsp:nvSpPr>
        <dsp:cNvPr id="0" name=""/>
        <dsp:cNvSpPr/>
      </dsp:nvSpPr>
      <dsp:spPr>
        <a:xfrm>
          <a:off x="9414383" y="1959161"/>
          <a:ext cx="663834" cy="663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563746" y="1959161"/>
        <a:ext cx="365108" cy="499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44963-4BD3-CA40-AF4C-A8C8A89D50DA}" type="datetimeFigureOut">
              <a:rPr lang="en-UA" smtClean="0"/>
              <a:t>10/28/20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D5206-4D17-6A46-A50C-A20021DF5D2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39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D5206-4D17-6A46-A50C-A20021DF5D24}" type="slidenum">
              <a:rPr lang="en-UA" smtClean="0"/>
              <a:t>1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5511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3141-A139-2D44-B212-B35515D12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20" y="288236"/>
            <a:ext cx="8825658" cy="4499084"/>
          </a:xfrm>
        </p:spPr>
        <p:txBody>
          <a:bodyPr/>
          <a:lstStyle/>
          <a:p>
            <a:pPr algn="ctr"/>
            <a:r>
              <a:rPr lang="en-UA" sz="5000" dirty="0"/>
              <a:t>Lohika - Java Club, Lviv/Ukraine</a:t>
            </a:r>
            <a:br>
              <a:rPr lang="en-UA" sz="5000" dirty="0"/>
            </a:br>
            <a:br>
              <a:rPr lang="en-UA" sz="5000" dirty="0"/>
            </a:br>
            <a:r>
              <a:rPr lang="en-UA" sz="5000" dirty="0">
                <a:solidFill>
                  <a:srgbClr val="FFC000"/>
                </a:solidFill>
              </a:rPr>
              <a:t>Reffactoring patterns</a:t>
            </a:r>
            <a:br>
              <a:rPr lang="en-UA" sz="5000" dirty="0"/>
            </a:br>
            <a:endParaRPr lang="en-UA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BE07F-A509-2D49-A6F7-6F81A2807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251" y="5373729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UA" sz="2600" b="1" dirty="0"/>
              <a:t>22/10/2020</a:t>
            </a:r>
          </a:p>
        </p:txBody>
      </p:sp>
    </p:spTree>
    <p:extLst>
      <p:ext uri="{BB962C8B-B14F-4D97-AF65-F5344CB8AC3E}">
        <p14:creationId xmlns:p14="http://schemas.microsoft.com/office/powerpoint/2010/main" val="153805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7127C0C-0D1E-464D-9CD0-CAD392F4A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588771"/>
            <a:ext cx="10905066" cy="368045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394282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623E2157-D48E-0144-ADD3-0442C8770A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9588" y="643467"/>
            <a:ext cx="6312824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37943749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3955247-3A88-4541-A927-F60AE7ADE8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8902" y="643467"/>
            <a:ext cx="6554196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442411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1B83B1-E321-114C-A188-7D31961C0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60032" y="643467"/>
            <a:ext cx="6671936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4431632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A8292EFC-5265-6248-B93D-CAF7400E96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366178" y="643467"/>
            <a:ext cx="5459643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075537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D31BBF6-C3A0-424A-97CA-29EC34D792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491527" y="643467"/>
            <a:ext cx="5208945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662293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319AF96-6C6B-9144-B69F-B94DEC796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60032" y="643467"/>
            <a:ext cx="6671936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949750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37E6170-0B5C-224E-BE29-BC1EDCCC10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09537" y="643467"/>
            <a:ext cx="6172926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477484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859993C3-FE93-3248-BC2A-1399D15668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317432" y="643467"/>
            <a:ext cx="5557136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5650702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4A906BB2-A66A-3444-A319-0E3A689A73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09437" y="643467"/>
            <a:ext cx="5773126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10051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136">
            <a:extLst>
              <a:ext uri="{FF2B5EF4-FFF2-40B4-BE49-F238E27FC236}">
                <a16:creationId xmlns:a16="http://schemas.microsoft.com/office/drawing/2014/main" id="{5B89E5C5-A037-45B3-9D37-3658914D4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5ACB93B0-521E-443D-9750-AFCFDDB3E8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1" name="Oval 140">
            <a:extLst>
              <a:ext uri="{FF2B5EF4-FFF2-40B4-BE49-F238E27FC236}">
                <a16:creationId xmlns:a16="http://schemas.microsoft.com/office/drawing/2014/main" id="{DA1DAC79-DDBA-4382-9D43-6E5F685BE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5878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3" name="Picture 142">
            <a:extLst>
              <a:ext uri="{FF2B5EF4-FFF2-40B4-BE49-F238E27FC236}">
                <a16:creationId xmlns:a16="http://schemas.microsoft.com/office/drawing/2014/main" id="{E0880F10-995F-4F01-A83B-7ECDB7BE79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45" name="Picture 144">
            <a:extLst>
              <a:ext uri="{FF2B5EF4-FFF2-40B4-BE49-F238E27FC236}">
                <a16:creationId xmlns:a16="http://schemas.microsoft.com/office/drawing/2014/main" id="{A2D49266-1F08-40F2-B0E1-1D919DCB57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7" name="Rectangle 146">
            <a:extLst>
              <a:ext uri="{FF2B5EF4-FFF2-40B4-BE49-F238E27FC236}">
                <a16:creationId xmlns:a16="http://schemas.microsoft.com/office/drawing/2014/main" id="{6AACA73D-178F-4CFC-99E3-9F4FCBBDB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7B0A5210-2F29-4D85-A400-9C79B13FC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B0611BBE-2B4A-4DA2-B8A9-CD877B876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 w="22225">
            <a:solidFill>
              <a:srgbClr val="FF88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Effective Refactoring of Heavy Database Interface | LaptrinhX">
            <a:extLst>
              <a:ext uri="{FF2B5EF4-FFF2-40B4-BE49-F238E27FC236}">
                <a16:creationId xmlns:a16="http://schemas.microsoft.com/office/drawing/2014/main" id="{EFD19E97-593A-244A-A739-A2DB9C5088D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0" r="1" b="1"/>
          <a:stretch/>
        </p:blipFill>
        <p:spPr bwMode="auto">
          <a:xfrm>
            <a:off x="643467" y="643467"/>
            <a:ext cx="10905066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3" name="Rectangle 152">
            <a:extLst>
              <a:ext uri="{FF2B5EF4-FFF2-40B4-BE49-F238E27FC236}">
                <a16:creationId xmlns:a16="http://schemas.microsoft.com/office/drawing/2014/main" id="{91091950-5655-45D2-858E-FE8CBE0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118141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F0281-9A7A-A548-B4BA-FD6F238B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75730" y="643467"/>
            <a:ext cx="6440539" cy="557106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229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95338-AEFD-4548-B45E-0E627652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09235" y="643467"/>
            <a:ext cx="6573529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798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886EE8-D3AC-644E-ABF0-260C61153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672" y="643467"/>
            <a:ext cx="5264655" cy="557106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4062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F12575-57B3-D640-9DF3-27DC483AE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331359" y="643467"/>
            <a:ext cx="5529282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020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CD1F4622-419D-4649-A447-DBBBD104B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59996" y="643467"/>
            <a:ext cx="6072007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705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867E0A-69FC-DE48-BF70-A4DA1849C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79719"/>
            <a:ext cx="10905066" cy="38985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7902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1DE75E-D560-6F4F-89CA-7AFAA0526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859" y="643467"/>
            <a:ext cx="5864281" cy="557106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5988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EAF6E-7A3A-B149-B98A-72A2F8990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00962" y="643467"/>
            <a:ext cx="6190075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21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E2CCF-405B-AD4C-B984-C3896809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0621" y="643467"/>
            <a:ext cx="633075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068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ACB0-4463-0740-8424-7598DD0D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740953"/>
            <a:ext cx="9404723" cy="829429"/>
          </a:xfrm>
        </p:spPr>
        <p:txBody>
          <a:bodyPr/>
          <a:lstStyle/>
          <a:p>
            <a:pPr algn="ctr"/>
            <a:r>
              <a:rPr lang="uk-UA" dirty="0"/>
              <a:t>Вступ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22425-7E42-F742-9970-455DD27AA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845" y="1993284"/>
            <a:ext cx="5348164" cy="3294334"/>
          </a:xfrm>
        </p:spPr>
        <p:txBody>
          <a:bodyPr>
            <a:normAutofit/>
          </a:bodyPr>
          <a:lstStyle/>
          <a:p>
            <a:r>
              <a:rPr lang="uk-UA" sz="2600" dirty="0"/>
              <a:t>Чистий код</a:t>
            </a:r>
          </a:p>
          <a:p>
            <a:r>
              <a:rPr lang="uk-UA" sz="2600" dirty="0"/>
              <a:t>Технічний борг</a:t>
            </a:r>
          </a:p>
          <a:p>
            <a:r>
              <a:rPr lang="uk-UA" sz="2600" dirty="0"/>
              <a:t>Коли </a:t>
            </a:r>
            <a:r>
              <a:rPr lang="uk-UA" sz="2600" dirty="0" err="1"/>
              <a:t>рефакторити</a:t>
            </a:r>
            <a:endParaRPr lang="uk-UA" sz="2600" dirty="0"/>
          </a:p>
          <a:p>
            <a:r>
              <a:rPr lang="uk-UA" sz="2600" dirty="0"/>
              <a:t>Як </a:t>
            </a:r>
            <a:r>
              <a:rPr lang="uk-UA" sz="2600" dirty="0" err="1"/>
              <a:t>рефакторити</a:t>
            </a:r>
            <a:endParaRPr lang="uk-UA" sz="2600" dirty="0"/>
          </a:p>
          <a:p>
            <a:r>
              <a:rPr lang="uk-UA" sz="2600" dirty="0"/>
              <a:t>Запахи</a:t>
            </a:r>
            <a:r>
              <a:rPr lang="en-US" sz="2600" dirty="0"/>
              <a:t> (23)</a:t>
            </a:r>
            <a:endParaRPr lang="uk-UA" sz="2600" dirty="0"/>
          </a:p>
          <a:p>
            <a:r>
              <a:rPr lang="ru-RU" sz="2600"/>
              <a:t>Прийоми рефакторингу</a:t>
            </a:r>
            <a:r>
              <a:rPr lang="en-US" sz="2600"/>
              <a:t> (65)</a:t>
            </a:r>
            <a:endParaRPr lang="ru-RU" sz="2600"/>
          </a:p>
          <a:p>
            <a:endParaRPr lang="en-UA" sz="2600" dirty="0"/>
          </a:p>
        </p:txBody>
      </p:sp>
    </p:spTree>
    <p:extLst>
      <p:ext uri="{BB962C8B-B14F-4D97-AF65-F5344CB8AC3E}">
        <p14:creationId xmlns:p14="http://schemas.microsoft.com/office/powerpoint/2010/main" val="77568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C399D-F5A3-8443-A477-8A8B5F030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062" y="643467"/>
            <a:ext cx="6155875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120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EF474F-95CE-D24F-AD45-D8C0A793A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282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317123-28F5-C14F-B109-9B6DBDD2D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423" y="643467"/>
            <a:ext cx="7750057" cy="55710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1721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E8342-33E9-444E-B036-4408ED7EF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60851" y="643467"/>
            <a:ext cx="567029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837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63A62-08FB-3F43-B6D9-03B6554BE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779373" y="643467"/>
            <a:ext cx="8067063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3113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AE447-55C4-1446-9CFF-761220B13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0202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4E4AF-945E-EF45-87D8-68C818193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24764" y="643467"/>
            <a:ext cx="5942472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091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51B312-3FCD-7840-BDF5-62177E421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0621" y="643467"/>
            <a:ext cx="633075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233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B043FC7-F2E8-3F47-9A1F-B09B74B55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522412" y="643467"/>
            <a:ext cx="8077199" cy="55710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269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AE2D3-CEBE-DC4E-8054-046B7C6A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66187" y="643467"/>
            <a:ext cx="625962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547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58" y="711135"/>
            <a:ext cx="9404723" cy="789673"/>
          </a:xfrm>
        </p:spPr>
        <p:txBody>
          <a:bodyPr/>
          <a:lstStyle/>
          <a:p>
            <a:r>
              <a:rPr lang="uk-UA" b="1" dirty="0"/>
              <a:t>Чистий код</a:t>
            </a:r>
            <a:endParaRPr lang="en-U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58" y="204297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 err="1"/>
              <a:t>Рефакторинг</a:t>
            </a:r>
            <a:r>
              <a:rPr lang="ru-RU" dirty="0"/>
              <a:t> - </a:t>
            </a:r>
            <a:r>
              <a:rPr lang="ru-RU" dirty="0" err="1"/>
              <a:t>це</a:t>
            </a:r>
            <a:r>
              <a:rPr lang="ru-RU" dirty="0"/>
              <a:t>, в першу </a:t>
            </a:r>
            <a:r>
              <a:rPr lang="ru-RU" dirty="0" err="1"/>
              <a:t>чергу</a:t>
            </a:r>
            <a:r>
              <a:rPr lang="ru-RU" dirty="0"/>
              <a:t>, </a:t>
            </a:r>
            <a:r>
              <a:rPr lang="ru-RU" dirty="0" err="1"/>
              <a:t>перетворення</a:t>
            </a:r>
            <a:r>
              <a:rPr lang="ru-RU" dirty="0"/>
              <a:t> </a:t>
            </a:r>
            <a:r>
              <a:rPr lang="ru-RU" dirty="0" err="1"/>
              <a:t>брудного</a:t>
            </a:r>
            <a:r>
              <a:rPr lang="ru-RU" dirty="0"/>
              <a:t> коду в </a:t>
            </a:r>
            <a:r>
              <a:rPr lang="ru-RU" dirty="0" err="1"/>
              <a:t>чистий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b="1" dirty="0" err="1"/>
              <a:t>Чистий</a:t>
            </a:r>
            <a:r>
              <a:rPr lang="ru-RU" b="1" dirty="0"/>
              <a:t> код проходить </a:t>
            </a:r>
            <a:r>
              <a:rPr lang="ru-RU" b="1" dirty="0" err="1"/>
              <a:t>усі</a:t>
            </a:r>
            <a:r>
              <a:rPr lang="ru-RU" b="1" dirty="0"/>
              <a:t> тести</a:t>
            </a:r>
          </a:p>
          <a:p>
            <a:r>
              <a:rPr lang="ru-RU" b="1" dirty="0" err="1"/>
              <a:t>Чистий</a:t>
            </a:r>
            <a:r>
              <a:rPr lang="ru-RU" b="1" dirty="0"/>
              <a:t> код </a:t>
            </a:r>
            <a:r>
              <a:rPr lang="ru-RU" b="1" dirty="0" err="1"/>
              <a:t>очевидний</a:t>
            </a:r>
            <a:r>
              <a:rPr lang="ru-RU" b="1" dirty="0"/>
              <a:t> для </a:t>
            </a:r>
            <a:r>
              <a:rPr lang="ru-RU" b="1" dirty="0" err="1"/>
              <a:t>інших</a:t>
            </a:r>
            <a:r>
              <a:rPr lang="ru-RU" b="1" dirty="0"/>
              <a:t> </a:t>
            </a:r>
            <a:r>
              <a:rPr lang="ru-RU" b="1" dirty="0" err="1"/>
              <a:t>програмістів</a:t>
            </a:r>
            <a:endParaRPr lang="ru-RU" b="1" dirty="0"/>
          </a:p>
          <a:p>
            <a:r>
              <a:rPr lang="ru-RU" b="1" dirty="0" err="1"/>
              <a:t>Чистий</a:t>
            </a:r>
            <a:r>
              <a:rPr lang="ru-RU" b="1" dirty="0"/>
              <a:t> код не </a:t>
            </a:r>
            <a:r>
              <a:rPr lang="ru-RU" b="1" dirty="0" err="1"/>
              <a:t>містить</a:t>
            </a:r>
            <a:r>
              <a:rPr lang="ru-RU" b="1" dirty="0"/>
              <a:t> </a:t>
            </a:r>
            <a:r>
              <a:rPr lang="ru-RU" b="1" dirty="0" err="1"/>
              <a:t>дублювання</a:t>
            </a:r>
            <a:endParaRPr lang="ru-RU" b="1" dirty="0"/>
          </a:p>
          <a:p>
            <a:r>
              <a:rPr lang="ru-RU" b="1" dirty="0" err="1"/>
              <a:t>Чистий</a:t>
            </a:r>
            <a:r>
              <a:rPr lang="ru-RU" b="1" dirty="0"/>
              <a:t> код </a:t>
            </a:r>
            <a:r>
              <a:rPr lang="ru-RU" b="1" dirty="0" err="1"/>
              <a:t>містить</a:t>
            </a:r>
            <a:r>
              <a:rPr lang="ru-RU" b="1" dirty="0"/>
              <a:t> </a:t>
            </a:r>
            <a:r>
              <a:rPr lang="ru-RU" b="1" dirty="0" err="1"/>
              <a:t>мінімум</a:t>
            </a:r>
            <a:r>
              <a:rPr lang="ru-RU" b="1" dirty="0"/>
              <a:t> </a:t>
            </a:r>
            <a:r>
              <a:rPr lang="ru-RU" b="1" dirty="0" err="1"/>
              <a:t>класів</a:t>
            </a:r>
            <a:r>
              <a:rPr lang="ru-RU" b="1" dirty="0"/>
              <a:t> та </a:t>
            </a:r>
            <a:r>
              <a:rPr lang="ru-RU" b="1" dirty="0" err="1"/>
              <a:t>інших</a:t>
            </a:r>
            <a:r>
              <a:rPr lang="ru-RU" b="1" dirty="0"/>
              <a:t> </a:t>
            </a:r>
            <a:r>
              <a:rPr lang="ru-RU" b="1" dirty="0" err="1"/>
              <a:t>рухомих</a:t>
            </a:r>
            <a:r>
              <a:rPr lang="ru-RU" b="1" dirty="0"/>
              <a:t> </a:t>
            </a:r>
            <a:r>
              <a:rPr lang="ru-RU" b="1" dirty="0" err="1"/>
              <a:t>частин</a:t>
            </a:r>
            <a:endParaRPr lang="ru-RU" b="1" dirty="0"/>
          </a:p>
          <a:p>
            <a:r>
              <a:rPr lang="ru-RU" b="1" dirty="0" err="1"/>
              <a:t>Чистий</a:t>
            </a:r>
            <a:r>
              <a:rPr lang="ru-RU" b="1" dirty="0"/>
              <a:t> код </a:t>
            </a:r>
            <a:r>
              <a:rPr lang="ru-RU" b="1" dirty="0" err="1"/>
              <a:t>легше</a:t>
            </a:r>
            <a:r>
              <a:rPr lang="ru-RU" b="1" dirty="0"/>
              <a:t> і </a:t>
            </a:r>
            <a:r>
              <a:rPr lang="ru-RU" b="1" dirty="0" err="1"/>
              <a:t>дешевше</a:t>
            </a:r>
            <a:r>
              <a:rPr lang="ru-RU" b="1" dirty="0"/>
              <a:t> </a:t>
            </a:r>
            <a:r>
              <a:rPr lang="ru-RU" b="1" dirty="0" err="1"/>
              <a:t>підтримувати</a:t>
            </a:r>
            <a:r>
              <a:rPr lang="ru-RU" b="1" dirty="0"/>
              <a:t>!</a:t>
            </a:r>
          </a:p>
          <a:p>
            <a:pPr marL="0" indent="0">
              <a:buNone/>
            </a:pP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183690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C2F46-8128-5D49-BA74-835472921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4955" y="643467"/>
            <a:ext cx="6242090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449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FD98BA-B846-F949-9106-C71184833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4974" y="643467"/>
            <a:ext cx="6122051" cy="557106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294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EACE71-1ACD-4A49-82F1-7671030BA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7207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2EEFF-5BCC-EC4A-A32B-6C3F8DF4C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51701" y="643467"/>
            <a:ext cx="6088598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06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A649011C-E57B-9742-8AC2-DB60F617E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46422" y="643467"/>
            <a:ext cx="6899155" cy="557106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694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EA76D-DDE2-854D-8641-4F51DD8B3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75207" y="643467"/>
            <a:ext cx="564158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4151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247F51-5BED-F442-B1FC-DAA5328C9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59996" y="643467"/>
            <a:ext cx="607200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3639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BBD258-93FF-0D47-984D-90DB5793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86827" y="643467"/>
            <a:ext cx="581834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8858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F19BAF3-7E20-4B9D-B544-BABAEEA1F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0648F4-ABCD-4DF0-8641-76CFB23547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989BE678-777B-482A-A616-FEDC47B162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F1EB4BD-9C7E-4AA3-9681-C7EB0DA62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AAE3AA-3759-4D28-B0EF-575F25A514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28BE0C3-2102-4820-B88B-A448B184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B81E7F-9696-744F-9FFA-08B6B8F41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1454964"/>
            <a:ext cx="3339281" cy="3308840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300"/>
              <a:t>Прийоми рефакторингу</a:t>
            </a:r>
            <a:br>
              <a:rPr lang="en-US" sz="3300"/>
            </a:br>
            <a:endParaRPr lang="en-US" sz="330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C0D754B-D3AF-D442-9FD5-F8E8E3A3B5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7"/>
          <a:srcRect r="7436" b="2"/>
          <a:stretch/>
        </p:blipFill>
        <p:spPr>
          <a:xfrm>
            <a:off x="4634682" y="10"/>
            <a:ext cx="7557319" cy="685799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BFEFF673-A9DE-416D-A04E-1D5090454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274140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A889E49-27A4-C54F-9FB0-4E33BA3719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261618"/>
            <a:ext cx="10905066" cy="4334763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0755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58" y="711135"/>
            <a:ext cx="9404723" cy="789673"/>
          </a:xfrm>
        </p:spPr>
        <p:txBody>
          <a:bodyPr/>
          <a:lstStyle/>
          <a:p>
            <a:r>
              <a:rPr lang="ru-RU" b="1" dirty="0" err="1"/>
              <a:t>Технічний</a:t>
            </a:r>
            <a:r>
              <a:rPr lang="ru-RU" b="1" dirty="0"/>
              <a:t> борг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58" y="1784561"/>
            <a:ext cx="9630881" cy="47156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ru-RU" dirty="0" err="1"/>
              <a:t> Технічний борг - це метафора програмної інженерії, що позначає накопичені в програмному коді або архітектурі проблеми, пов'язані зі зневагою до якості при розробці програмного забезпечення і викликають додаткові витрати праці в майбутньому.</a:t>
            </a:r>
            <a:endParaRPr lang="ru-RU" dirty="0"/>
          </a:p>
          <a:p>
            <a:r>
              <a:rPr lang="ru-RU" b="1"/>
              <a:t>Тиск бізнесу </a:t>
            </a:r>
            <a:endParaRPr lang="en-US" b="1"/>
          </a:p>
          <a:p>
            <a:r>
              <a:rPr lang="ru-RU" b="1"/>
              <a:t>Брак розуміння або процесів </a:t>
            </a:r>
            <a:endParaRPr lang="en-US" b="1"/>
          </a:p>
          <a:p>
            <a:r>
              <a:rPr lang="ru-RU" b="1"/>
              <a:t>Брак набору тестів </a:t>
            </a:r>
            <a:endParaRPr lang="en-US" b="1"/>
          </a:p>
          <a:p>
            <a:r>
              <a:rPr lang="ru-RU" b="1"/>
              <a:t>Брак документації </a:t>
            </a:r>
            <a:endParaRPr lang="en-US" b="1"/>
          </a:p>
          <a:p>
            <a:r>
              <a:rPr lang="ru-RU" b="1"/>
              <a:t>Відтермінування рефакторингу</a:t>
            </a:r>
            <a:endParaRPr lang="en-UA" b="1" dirty="0"/>
          </a:p>
          <a:p>
            <a:r>
              <a:rPr lang="ru-RU" b="1"/>
              <a:t>Брак відповідності до стандартів</a:t>
            </a:r>
            <a:endParaRPr lang="en-US" b="1"/>
          </a:p>
          <a:p>
            <a:r>
              <a:rPr lang="ru-RU" b="1"/>
              <a:t>Відсутність компетенції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FD7D6-AC62-B642-8F33-9823009A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30727"/>
            <a:ext cx="4746710" cy="3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6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98C82C-1E74-7845-80B0-CEA21189FB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43360" y="643467"/>
            <a:ext cx="6105279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551167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A4C32F8-ADD6-094A-9060-9CC609AACC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6213" y="643467"/>
            <a:ext cx="7119574" cy="5571066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492623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74AE6D38-E0EB-4748-9F39-0DD7AA7DEE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74518" y="643467"/>
            <a:ext cx="8842964" cy="5571066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756559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2" name="Oval 13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4" name="Picture 13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36" name="Picture 13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8" name="Rectangle 13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Content Placeholder 41">
            <a:extLst>
              <a:ext uri="{FF2B5EF4-FFF2-40B4-BE49-F238E27FC236}">
                <a16:creationId xmlns:a16="http://schemas.microsoft.com/office/drawing/2014/main" id="{0BE92E5F-D9D3-014D-BA12-0BE3BD0B3D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94895" y="464853"/>
            <a:ext cx="9798835" cy="5928294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90088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070BEDD-B511-864B-9455-2BD2BCBD3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303485" y="643467"/>
            <a:ext cx="5585030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683214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248195C-8251-434C-8D08-6213277056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442842" y="643467"/>
            <a:ext cx="7306315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342697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F90D23C-BFC7-5344-8F62-A94FC8B39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293225" y="643467"/>
            <a:ext cx="7605550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2794415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3D6AF8-168E-7540-A207-AA644EBBE0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777044" y="643467"/>
            <a:ext cx="4637912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14976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F6A01E7-1DE3-A648-9CB6-9656E92DFC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743605" y="643467"/>
            <a:ext cx="8704789" cy="557106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6008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80FCE4-3F4A-FF4C-BD7E-34DCA0148E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11564"/>
            <a:ext cx="10905066" cy="40348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88413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35289CFF-D07A-4387-8199-FF9CF09B4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0F03EBF0-5E6D-4536-A2CA-1614BD7A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ru-RU" b="1"/>
              <a:t>Коли рефакторити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5114093" cy="3654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>
                <a:solidFill>
                  <a:schemeClr val="bg1"/>
                </a:solidFill>
              </a:rPr>
              <a:t>	</a:t>
            </a:r>
          </a:p>
          <a:p>
            <a:r>
              <a:rPr lang="ru-RU" b="1">
                <a:solidFill>
                  <a:schemeClr val="bg1"/>
                </a:solidFill>
              </a:rPr>
              <a:t>Правило трьох</a:t>
            </a:r>
          </a:p>
          <a:p>
            <a:pPr marL="0" indent="0">
              <a:buNone/>
            </a:pPr>
            <a:endParaRPr lang="ru-RU" b="1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Коли робите нову фічу</a:t>
            </a:r>
          </a:p>
          <a:p>
            <a:pPr marL="0" indent="0">
              <a:buNone/>
            </a:pPr>
            <a:endParaRPr lang="ru-RU" b="1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Коли виправляєте баги</a:t>
            </a:r>
          </a:p>
          <a:p>
            <a:pPr marL="0" indent="0">
              <a:buNone/>
            </a:pPr>
            <a:endParaRPr lang="ru-RU" b="1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Під час код-рев’ю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6C5BC-A545-0A46-83F4-18340B70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7" y="2622399"/>
            <a:ext cx="2654904" cy="1603286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B05DC-6D96-D24D-A167-3BF7C8B0B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18" y="2548281"/>
            <a:ext cx="2164467" cy="1747707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197195-C870-8A44-B3B3-2B26C9D8B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16" y="4657547"/>
            <a:ext cx="2654905" cy="1342537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E9318-FCE7-B049-B05C-F38D6E691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656" y="4454962"/>
            <a:ext cx="2411190" cy="17477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6138711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54865F9-3B1C-AC41-94EF-A9AB365F72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428853" y="643467"/>
            <a:ext cx="5334294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0654142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A2D0A9-E6EB-C84E-B5DB-2F8E613D7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24316" y="643467"/>
            <a:ext cx="574336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576153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F4C5D3A-DD49-3B42-9BEB-EC23F58ED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92185" y="643467"/>
            <a:ext cx="7007630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9069365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30EEC56-C7FE-EE44-B34F-10E6E28DBD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18902" y="643467"/>
            <a:ext cx="655419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19644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8E45D07-98E5-E248-AA4C-D50228800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477599" y="643467"/>
            <a:ext cx="5236801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035623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776784-5315-E340-A20C-CADC980654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352250" y="643467"/>
            <a:ext cx="5487499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451546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1F1703-C024-124B-B479-9F3287231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891420" y="643467"/>
            <a:ext cx="8409160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971848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1CD3F90-F018-334D-ABCA-E094B19690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86827" y="643467"/>
            <a:ext cx="581834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19580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2273F97-551B-3842-9255-57EA4CADE2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716365"/>
            <a:ext cx="10905066" cy="5425269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965995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4AB7A4-D291-7B4A-8136-621821FAA5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72714" y="643467"/>
            <a:ext cx="7846571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85055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b="1">
                <a:solidFill>
                  <a:srgbClr val="EBEBEB"/>
                </a:solidFill>
              </a:rPr>
              <a:t>Як рефакторити код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2308-6620-6A4A-A558-8EC55A21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201356"/>
            <a:ext cx="5449889" cy="4455284"/>
          </a:xfrm>
          <a:prstGeom prst="rect">
            <a:avLst/>
          </a:prstGeom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>
                <a:solidFill>
                  <a:srgbClr val="EBEBEB"/>
                </a:solidFill>
              </a:rPr>
              <a:t>	 Рефакторинг слід проводити серією невеликих змін, кожна з яких робить існуючий код трохи краще, залишаючи програму в робочому стані.</a:t>
            </a:r>
          </a:p>
          <a:p>
            <a:pPr marL="0" indent="0">
              <a:buNone/>
            </a:pPr>
            <a:endParaRPr lang="ru-RU">
              <a:solidFill>
                <a:srgbClr val="EBEBEB"/>
              </a:solidFill>
            </a:endParaRPr>
          </a:p>
          <a:p>
            <a:pPr marL="0" indent="0">
              <a:buNone/>
            </a:pPr>
            <a:endParaRPr lang="en-UA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7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B522E8-F17F-F549-9B4B-1FC5439B5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03168" y="643467"/>
            <a:ext cx="6985664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325396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84D1A91-9F77-2645-B939-4CE0F8986D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742225" y="643467"/>
            <a:ext cx="4707549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284273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9FD6AE4-B561-144C-BEC9-B99BD0E1DA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658659" y="643467"/>
            <a:ext cx="4874681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248548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97AB0E4-8936-1E41-B70A-A086509ED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57007" y="643467"/>
            <a:ext cx="6477985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1215185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C91299F-6148-354E-9240-3DED4BF17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69989" y="643467"/>
            <a:ext cx="6652021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06346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532934-DB4B-E94D-AE47-758A8BCA6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240590" y="643467"/>
            <a:ext cx="7710820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4359679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D2F8864-73F7-B349-9FD5-48BD6F195CF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86479" y="643467"/>
            <a:ext cx="7819041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82912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AFBCA38-AF4F-764D-843C-6DBF295D5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35710" y="643467"/>
            <a:ext cx="6920580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4056887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494797F-047A-A847-8C1D-313C54368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21603" y="643467"/>
            <a:ext cx="6348793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2634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DF55C7-F673-9E42-9D3B-3F210641FF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661841"/>
            <a:ext cx="10905066" cy="5534318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389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300" b="1">
                <a:solidFill>
                  <a:srgbClr val="EBEBEB"/>
                </a:solidFill>
              </a:rPr>
              <a:t>Чек</a:t>
            </a:r>
            <a:r>
              <a:rPr lang="en-US" sz="3300" b="1">
                <a:solidFill>
                  <a:srgbClr val="EBEBEB"/>
                </a:solidFill>
              </a:rPr>
              <a:t>-</a:t>
            </a:r>
            <a:r>
              <a:rPr lang="ru-RU" sz="3300" b="1">
                <a:solidFill>
                  <a:srgbClr val="EBEBEB"/>
                </a:solidFill>
              </a:rPr>
              <a:t>ліст </a:t>
            </a:r>
            <a:r>
              <a:rPr lang="ru-RU" sz="3300" b="1" i="1">
                <a:solidFill>
                  <a:srgbClr val="EBEBEB"/>
                </a:solidFill>
              </a:rPr>
              <a:t>правильно</a:t>
            </a:r>
            <a:r>
              <a:rPr lang="ru-RU" sz="3300" b="1">
                <a:solidFill>
                  <a:srgbClr val="EBEBEB"/>
                </a:solidFill>
              </a:rPr>
              <a:t>проведеного рефакторингу: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472BE4-3F40-4B2B-867B-C71FA697C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68354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623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84AB3F-9B61-AB48-B48B-57B819F367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127764" y="323229"/>
            <a:ext cx="7171297" cy="621154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071314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E786F4-9542-F54B-9848-4B2D0775A8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522412" y="361565"/>
            <a:ext cx="8397217" cy="606713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833964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7053835-9D2B-6A46-9BB3-8F6B6EEC5F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260476" y="355371"/>
            <a:ext cx="8758236" cy="6121629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5847081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C8DB3D-7409-9243-BF4C-09DDE0837D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414925" y="643467"/>
            <a:ext cx="5362150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565571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152BBC1-C7D6-B648-9753-CACF314D9C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11564"/>
            <a:ext cx="10905066" cy="40348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4076199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5C759B-0FD1-1A4C-A83F-4D02B7CBB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01940" y="643467"/>
            <a:ext cx="5788120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827650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60E8850-86F2-FB4C-8B94-801CB1655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94238" y="643467"/>
            <a:ext cx="6403524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4414832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A550DBE-9CA6-8B4E-8774-0C354C47D0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61377" y="643467"/>
            <a:ext cx="10269246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898653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D635348-AA0E-D641-8C14-27BF77EB1F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4027742" y="643467"/>
            <a:ext cx="4136515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2178991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Picture 6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8" name="Oval 6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0" name="Picture 6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Content Placeholder 27">
            <a:extLst>
              <a:ext uri="{FF2B5EF4-FFF2-40B4-BE49-F238E27FC236}">
                <a16:creationId xmlns:a16="http://schemas.microsoft.com/office/drawing/2014/main" id="{15D35076-115B-FE41-8FB8-D1C85EFE8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031394" y="643467"/>
            <a:ext cx="10129211" cy="5571066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123757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EBEBEB"/>
                </a:solidFill>
              </a:rPr>
              <a:t>Запахи коду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>
                <a:solidFill>
                  <a:srgbClr val="FFFFFF"/>
                </a:solidFill>
              </a:rPr>
              <a:t>— Що? Як взагалі код може пахнути?</a:t>
            </a:r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br>
              <a:rPr lang="ru-RU">
                <a:solidFill>
                  <a:srgbClr val="FFFFFF"/>
                </a:solidFill>
              </a:rPr>
            </a:br>
            <a:r>
              <a:rPr lang="ru-RU">
                <a:solidFill>
                  <a:srgbClr val="FFFFFF"/>
                </a:solidFill>
              </a:rPr>
              <a:t>— Так, </a:t>
            </a:r>
            <a:r>
              <a:rPr lang="ru-RU" b="1">
                <a:solidFill>
                  <a:srgbClr val="FF0000"/>
                </a:solidFill>
              </a:rPr>
              <a:t>пахнути</a:t>
            </a:r>
            <a:r>
              <a:rPr lang="ru-RU">
                <a:solidFill>
                  <a:srgbClr val="FFFFFF"/>
                </a:solidFill>
              </a:rPr>
              <a:t> дійсно не може... а от трохи </a:t>
            </a:r>
            <a:r>
              <a:rPr lang="ru-RU" b="1">
                <a:solidFill>
                  <a:srgbClr val="FF0000"/>
                </a:solidFill>
              </a:rPr>
              <a:t>смердіти</a:t>
            </a:r>
            <a:r>
              <a:rPr lang="ru-RU">
                <a:solidFill>
                  <a:srgbClr val="FFFFFF"/>
                </a:solidFill>
              </a:rPr>
              <a:t> — запросто.</a:t>
            </a:r>
            <a:endParaRPr lang="en-UA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FCE7F-035E-4840-A399-55C9A9014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" r="4573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18560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9722F78-EC5C-3944-9E3C-AC3F0C15B6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874538" y="643467"/>
            <a:ext cx="4442924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8270395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4" name="Oval 3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DCC6EE9C-FC1E-944A-871E-2DFD9E2AB4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52617" y="643467"/>
            <a:ext cx="9094572" cy="5571066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6689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FA3075D-5489-AC4B-AB42-375A59DBA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288882"/>
            <a:ext cx="10905066" cy="428023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92448512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54C2B85-1692-BB4D-82E3-C6E6DA1446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93290" y="643467"/>
            <a:ext cx="7378894" cy="55710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3042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85D5AA8-773B-469A-8802-9645A4DC9B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01FE56B-A26D-604E-BA20-AEB583E32F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643765" y="643467"/>
            <a:ext cx="7477943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75AF42C-C556-454E-B2D3-2C917CB812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3537434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CF30D7B-AEC8-D745-AF4D-3B52B646FD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36213" y="643467"/>
            <a:ext cx="7119574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209604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AA9C64-E2DF-9F46-9A83-FC6B56863D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57070" y="643467"/>
            <a:ext cx="6877859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394722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69A56F1-CA37-DC48-9928-ED671041D0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0621" y="643467"/>
            <a:ext cx="633075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750785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F621962-F9E9-0447-8E39-A58FF2D3C9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14082" y="643467"/>
            <a:ext cx="6963835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1435004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F7210A6-6B6D-6847-9E87-03E5AAAFC9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029527" y="643467"/>
            <a:ext cx="8132946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583492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766C500-1AF3-F44B-8236-1A1A98888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60851" y="643467"/>
            <a:ext cx="5670297" cy="557106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35258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B71B935-42B0-384E-A445-61F42C541C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394294" y="643467"/>
            <a:ext cx="7403412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7649970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12EF3F1-527B-5C45-93B8-8B3CAC6688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00962" y="643467"/>
            <a:ext cx="6190075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3167244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5A97EAE4-0B03-C74D-B766-0E2BC413E4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121833" y="643467"/>
            <a:ext cx="9948334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163891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1B311A31-7E86-D544-911D-48963BE19D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47549" y="643467"/>
            <a:ext cx="7096902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0536658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0E6BA7D7-EEAE-5145-AEA2-F0AFB5D2D1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47565" y="643467"/>
            <a:ext cx="6496870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179611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2FDACF9C-A08E-DC42-B6D9-3996E8B587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28512" y="643467"/>
            <a:ext cx="6534976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9545797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71632A80-52C2-4B4E-9342-8D09F16893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570008" y="643467"/>
            <a:ext cx="7051984" cy="5571066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70473050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228DD9A-5D85-3147-93B1-086DAD2940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288882"/>
            <a:ext cx="10905066" cy="428023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39547869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CEC6FD4B-3B4D-EC49-80CA-4DAD3FA593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39935" y="643467"/>
            <a:ext cx="6712130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87451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ED06AB08-3873-2A49-BED5-0B1D008F1C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719596" y="643467"/>
            <a:ext cx="6752807" cy="5571066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1729121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238</Words>
  <Application>Microsoft Macintosh PowerPoint</Application>
  <PresentationFormat>Widescreen</PresentationFormat>
  <Paragraphs>46</Paragraphs>
  <Slides>109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109</vt:i4>
      </vt:variant>
    </vt:vector>
  </HeadingPairs>
  <TitlesOfParts>
    <vt:vector size="114" baseType="lpstr">
      <vt:lpstr>Arial</vt:lpstr>
      <vt:lpstr>Calibri</vt:lpstr>
      <vt:lpstr>Century Gothic</vt:lpstr>
      <vt:lpstr>Wingdings 3</vt:lpstr>
      <vt:lpstr>Ion</vt:lpstr>
      <vt:lpstr>Lohika - Java Club, Lviv/Ukraine  Reffactoring patterns </vt:lpstr>
      <vt:lpstr>Вступ</vt:lpstr>
      <vt:lpstr>Чистий код</vt:lpstr>
      <vt:lpstr>Технічний борг</vt:lpstr>
      <vt:lpstr>Коли рефакторити</vt:lpstr>
      <vt:lpstr>Як рефакторити код</vt:lpstr>
      <vt:lpstr>Чек-ліст правильнопроведеного рефакторингу:</vt:lpstr>
      <vt:lpstr>Запахи коду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Прийоми рефакторингу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Lohika - Java Club, Lviv/Ukraine  Reffactoring patterns </dc:title>
  <dc:creator>Artem Mosolov</dc:creator>
  <cp:lastModifiedBy>Artem Mosolov</cp:lastModifiedBy>
  <cp:revision>1</cp:revision>
  <dcterms:created xsi:type="dcterms:W3CDTF">2020-11-04T10:02:36Z</dcterms:created>
  <dcterms:modified xsi:type="dcterms:W3CDTF">2020-11-04T10:02:45Z</dcterms:modified>
</cp:coreProperties>
</file>